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7" r:id="rId1"/>
  </p:sldMasterIdLst>
  <p:notesMasterIdLst>
    <p:notesMasterId r:id="rId29"/>
  </p:notesMasterIdLst>
  <p:sldIdLst>
    <p:sldId id="312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7E5A00"/>
    <a:srgbClr val="660033"/>
    <a:srgbClr val="000082"/>
    <a:srgbClr val="696CEF"/>
    <a:srgbClr val="EEACEC"/>
    <a:srgbClr val="FFD669"/>
    <a:srgbClr val="663300"/>
    <a:srgbClr val="FFE08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34587" autoAdjust="0"/>
    <p:restoredTop sz="98329" autoAdjust="0"/>
  </p:normalViewPr>
  <p:slideViewPr>
    <p:cSldViewPr>
      <p:cViewPr varScale="1">
        <p:scale>
          <a:sx n="71" d="100"/>
          <a:sy n="71" d="100"/>
        </p:scale>
        <p:origin x="-1122" y="-96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2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427857976086346E-2"/>
          <c:y val="1.7359857311996959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598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1"/>
            <c:explosion val="28"/>
          </c:dPt>
          <c:dPt>
            <c:idx val="2"/>
            <c:explosion val="28"/>
          </c:dPt>
          <c:dPt>
            <c:idx val="3"/>
            <c:explosion val="46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dLbl>
              <c:idx val="1"/>
              <c:delete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32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144.30000000000001</c:v>
                </c:pt>
                <c:pt idx="1">
                  <c:v>26.5</c:v>
                </c:pt>
                <c:pt idx="2">
                  <c:v>120.2</c:v>
                </c:pt>
                <c:pt idx="3">
                  <c:v>589.1</c:v>
                </c:pt>
                <c:pt idx="4">
                  <c:v>1886.2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342E-2"/>
          <c:w val="0.33582336930107076"/>
          <c:h val="0.96868937861508386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18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51%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402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49%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1594000</c:v>
                </c:pt>
                <c:pt idx="1">
                  <c:v>1942900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7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B10C4E-9CB8-414D-B5E7-3969F9093F43}" type="parTrans" cxnId="{10928CE8-2642-4FF2-AF18-16BDDA772F4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112469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ScaleX="165732" custScaleY="69742" custRadScaleRad="147576" custRadScaleInc="63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113459" custRadScaleRad="93804" custRadScaleInc="24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203662" custScaleY="118763" custRadScaleRad="148165" custRadScaleInc="343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59184" custScaleY="63827" custRadScaleRad="148188" custRadScaleInc="285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92714" custScaleY="61785" custRadScaleRad="118807" custRadScaleInc="50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ScaleX="214953" custScaleY="51949" custRadScaleRad="155801" custRadScaleInc="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89895" custRadScaleInc="-101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9036" custRadScaleInc="-10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92942" custRadScaleInc="74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9D7A-D6F5-4A22-906D-BCB0D1C72E21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C8C7-7498-4ED3-9F0E-D6D2632D0D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1536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2C5E-B0A0-4910-929D-54E9A185772C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F87F5-1AC9-4929-8506-F16FDB68FD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5215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5E284-6B0C-4152-A807-32C720E131E8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154A-F27A-4693-8765-721BA904A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8214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19BC-53DA-48A4-B0ED-B88B85DB6991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07D2-3A22-465D-815A-442DFE519C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8992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4BFE-1780-4DE2-9E54-B2B8956479BE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0EEE-C4FF-4350-8C1D-60C7C97683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22470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4913-8A9D-4859-992E-0883C80BB6C9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F6D7-C760-41ED-869B-CAFF5EA9E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8791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1DB1-9EA4-422F-99CB-1F717E9C3F82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9C6AA-ACE5-4796-B771-2D2245B730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9220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781BD-31C1-4DEB-917C-DAB176FBB31B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1225-C4D5-4F47-83D8-2649E55D8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9408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774B-E2AB-4811-B633-4B92CA81A59E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8492-83D8-48AB-B083-F3B21D21E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892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8267-AE33-47B5-89F1-E99602BF6495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17F-139A-4717-96BB-7CA9C8868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5662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2E4A-914D-407A-936E-0DA01E592B6B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3EBB-76FD-4DCE-AF25-3A5CF8DA50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5215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4849-7071-46CB-B879-A9DA7CAA952A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B216-FD8A-4A1B-841D-58942A544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4941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/>
              <a:pPr>
                <a:defRPr/>
              </a:pPr>
              <a:t>07.12.2020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2.xml"/><Relationship Id="rId7" Type="http://schemas.openxmlformats.org/officeDocument/2006/relationships/image" Target="../media/image6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diagramColors" Target="../diagrams/colors4.xml"/><Relationship Id="rId18" Type="http://schemas.openxmlformats.org/officeDocument/2006/relationships/diagramData" Target="../diagrams/data6.xml"/><Relationship Id="rId26" Type="http://schemas.openxmlformats.org/officeDocument/2006/relationships/diagramData" Target="../diagrams/data8.xml"/><Relationship Id="rId3" Type="http://schemas.openxmlformats.org/officeDocument/2006/relationships/diagramLayout" Target="../diagrams/layout2.xml"/><Relationship Id="rId21" Type="http://schemas.openxmlformats.org/officeDocument/2006/relationships/diagramColors" Target="../diagrams/colors6.xml"/><Relationship Id="rId34" Type="http://schemas.microsoft.com/office/2007/relationships/diagramDrawing" Target="../diagrams/drawing3.xml"/><Relationship Id="rId7" Type="http://schemas.openxmlformats.org/officeDocument/2006/relationships/diagramLayout" Target="../diagrams/layout3.xml"/><Relationship Id="rId12" Type="http://schemas.openxmlformats.org/officeDocument/2006/relationships/diagramQuickStyle" Target="../diagrams/quickStyle4.xml"/><Relationship Id="rId17" Type="http://schemas.openxmlformats.org/officeDocument/2006/relationships/diagramColors" Target="../diagrams/colors5.xml"/><Relationship Id="rId25" Type="http://schemas.openxmlformats.org/officeDocument/2006/relationships/diagramColors" Target="../diagrams/colors7.xml"/><Relationship Id="rId33" Type="http://schemas.microsoft.com/office/2007/relationships/diagramDrawing" Target="../diagrams/drawing2.xml"/><Relationship Id="rId2" Type="http://schemas.openxmlformats.org/officeDocument/2006/relationships/diagramData" Target="../diagrams/data2.xml"/><Relationship Id="rId16" Type="http://schemas.openxmlformats.org/officeDocument/2006/relationships/diagramQuickStyle" Target="../diagrams/quickStyle5.xml"/><Relationship Id="rId20" Type="http://schemas.openxmlformats.org/officeDocument/2006/relationships/diagramQuickStyle" Target="../diagrams/quickStyle6.xml"/><Relationship Id="rId29" Type="http://schemas.openxmlformats.org/officeDocument/2006/relationships/diagramColors" Target="../diagrams/colors8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11" Type="http://schemas.openxmlformats.org/officeDocument/2006/relationships/diagramLayout" Target="../diagrams/layout4.xml"/><Relationship Id="rId24" Type="http://schemas.openxmlformats.org/officeDocument/2006/relationships/diagramQuickStyle" Target="../diagrams/quickStyle7.xml"/><Relationship Id="rId32" Type="http://schemas.microsoft.com/office/2007/relationships/diagramDrawing" Target="../diagrams/drawing4.xml"/><Relationship Id="rId37" Type="http://schemas.microsoft.com/office/2007/relationships/diagramDrawing" Target="../diagrams/drawing7.xml"/><Relationship Id="rId5" Type="http://schemas.openxmlformats.org/officeDocument/2006/relationships/diagramColors" Target="../diagrams/colors2.xml"/><Relationship Id="rId15" Type="http://schemas.openxmlformats.org/officeDocument/2006/relationships/diagramLayout" Target="../diagrams/layout5.xml"/><Relationship Id="rId23" Type="http://schemas.openxmlformats.org/officeDocument/2006/relationships/diagramLayout" Target="../diagrams/layout7.xml"/><Relationship Id="rId28" Type="http://schemas.openxmlformats.org/officeDocument/2006/relationships/diagramQuickStyle" Target="../diagrams/quickStyle8.xml"/><Relationship Id="rId36" Type="http://schemas.microsoft.com/office/2007/relationships/diagramDrawing" Target="../diagrams/drawing8.xml"/><Relationship Id="rId10" Type="http://schemas.openxmlformats.org/officeDocument/2006/relationships/diagramData" Target="../diagrams/data4.xml"/><Relationship Id="rId19" Type="http://schemas.openxmlformats.org/officeDocument/2006/relationships/diagramLayout" Target="../diagrams/layout6.xml"/><Relationship Id="rId31" Type="http://schemas.microsoft.com/office/2007/relationships/diagramDrawing" Target="../diagrams/drawing5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Relationship Id="rId14" Type="http://schemas.openxmlformats.org/officeDocument/2006/relationships/diagramData" Target="../diagrams/data5.xml"/><Relationship Id="rId22" Type="http://schemas.openxmlformats.org/officeDocument/2006/relationships/diagramData" Target="../diagrams/data7.xml"/><Relationship Id="rId27" Type="http://schemas.openxmlformats.org/officeDocument/2006/relationships/diagramLayout" Target="../diagrams/layout8.xml"/><Relationship Id="rId30" Type="http://schemas.microsoft.com/office/2007/relationships/diagramDrawing" Target="../diagrams/drawing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pn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diagramColors" Target="../diagrams/colors9.xml"/><Relationship Id="rId15" Type="http://schemas.microsoft.com/office/2007/relationships/diagramDrawing" Target="../diagrams/drawing9.xml"/><Relationship Id="rId10" Type="http://schemas.openxmlformats.org/officeDocument/2006/relationships/image" Target="../media/image70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69.jpeg"/><Relationship Id="rId14" Type="http://schemas.openxmlformats.org/officeDocument/2006/relationships/image" Target="../media/image7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388" y="2636838"/>
            <a:ext cx="8785225" cy="374491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проект                          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В соответствии с решением Собрания депутатов Новопершинского сельсовета Дмитриевского района Курской области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от    2020 года №       «О бюджете муниципального образования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сельсовет» Дмитриевского района Курской области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на 2021 год и на плановый период 2022 и 2023 годов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»</a:t>
            </a:r>
          </a:p>
        </p:txBody>
      </p:sp>
      <p:grpSp>
        <p:nvGrpSpPr>
          <p:cNvPr id="1030" name="Group 2"/>
          <p:cNvGrpSpPr>
            <a:grpSpLocks/>
          </p:cNvGrpSpPr>
          <p:nvPr/>
        </p:nvGrpSpPr>
        <p:grpSpPr bwMode="auto">
          <a:xfrm>
            <a:off x="146050" y="158750"/>
            <a:ext cx="8772525" cy="2333625"/>
            <a:chOff x="0" y="0"/>
            <a:chExt cx="5526" cy="441"/>
          </a:xfrm>
        </p:grpSpPr>
        <p:pic>
          <p:nvPicPr>
            <p:cNvPr id="1032" name="Скругленный прямоугольник 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320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031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0"/>
            <a:ext cx="7786742" cy="2643182"/>
          </a:xfrm>
          <a:solidFill>
            <a:schemeClr val="accent3">
              <a:lumMod val="40000"/>
              <a:lumOff val="60000"/>
            </a:schemeClr>
          </a:solidFill>
        </p:spPr>
      </p:pic>
      <p:pic>
        <p:nvPicPr>
          <p:cNvPr id="2" name="Picture 8" descr="DSC0408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42886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g_dm_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37450" y="0"/>
            <a:ext cx="16065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030" name="Label1" r:id="rId2" imgW="6095880" imgH="4067280"/>
      <p:control spid="1031" name="SapphireHiddenControl" r:id="rId3" imgW="6095880" imgH="4067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1071538" y="1714488"/>
            <a:ext cx="6535753" cy="4643470"/>
            <a:chOff x="1134422" y="1865368"/>
            <a:chExt cx="5111098" cy="4334379"/>
          </a:xfrm>
        </p:grpSpPr>
        <p:sp>
          <p:nvSpPr>
            <p:cNvPr id="5" name="Полилиния 4"/>
            <p:cNvSpPr/>
            <p:nvPr/>
          </p:nvSpPr>
          <p:spPr>
            <a:xfrm>
              <a:off x="1943835" y="1865368"/>
              <a:ext cx="4301685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1887969" y="2932292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1699286" y="4849783"/>
              <a:ext cx="4266904" cy="1349964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4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35743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786322"/>
            <a:ext cx="194310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3429000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6" name="Picture 2" descr="DSC0407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1571612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</a:t>
            </a:r>
            <a:r>
              <a:rPr lang="ru-RU" altLang="en-US" sz="26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3362" cy="4397397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85729"/>
            <a:ext cx="8286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</a:t>
              </a:r>
              <a:r>
                <a:rPr lang="ru-RU" altLang="ru-RU" sz="2400" dirty="0" err="1" smtClean="0">
                  <a:latin typeface="Constantia" pitchFamily="18" charset="0"/>
                </a:rPr>
                <a:t>Новопершинский</a:t>
              </a:r>
              <a:r>
                <a:rPr lang="ru-RU" altLang="ru-RU" sz="2400" dirty="0" smtClean="0">
                  <a:latin typeface="Constantia" pitchFamily="18" charset="0"/>
                </a:rPr>
                <a:t>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8712200" cy="4613848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884238"/>
                <a:gridCol w="920750"/>
                <a:gridCol w="920750"/>
                <a:gridCol w="920750"/>
                <a:gridCol w="960437"/>
              </a:tblGrid>
              <a:tr h="230174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2019год факт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20223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3443,7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4756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21931,3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29871,4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363033,7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374659,0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38628,0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129,7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563,9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571480"/>
            <a:ext cx="8643934" cy="150019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на 2020-2022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7745078"/>
              </p:ext>
            </p:extLst>
          </p:nvPr>
        </p:nvGraphicFramePr>
        <p:xfrm>
          <a:off x="193674" y="2437658"/>
          <a:ext cx="8878920" cy="433820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2021год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2022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2023год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2022год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7642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7038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6983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6236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6242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6247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7642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7038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6983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6591" y="188913"/>
            <a:ext cx="8230819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714355"/>
            <a:ext cx="8143931" cy="1071629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070085"/>
            <a:ext cx="8215370" cy="35719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357166"/>
            <a:ext cx="8001056" cy="140495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в 2020-2022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Новопершинский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2019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2020 и 2021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369268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2021г.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2022г.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2031г.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6236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6242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6247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167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172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1258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1258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1258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smtClean="0">
                          <a:latin typeface="Times New Roman"/>
                          <a:ea typeface="Times New Roman"/>
                        </a:rPr>
                        <a:t>4669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smtClean="0">
                          <a:latin typeface="Times New Roman"/>
                          <a:ea typeface="Times New Roman"/>
                        </a:rPr>
                        <a:t>4669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4669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1406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796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736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7642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7038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6983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Новопершинского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</a:t>
            </a:r>
            <a:r>
              <a:rPr lang="ru-RU" dirty="0" err="1" smtClean="0">
                <a:latin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</a:rPr>
              <a:t> сельсовет» Дмитриевского района Курской области на 2021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2022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2023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Новопершинского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 на 2020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7642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7038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6983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21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7642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7038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6983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428596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</a:t>
            </a:r>
            <a:r>
              <a:rPr lang="ru-RU" sz="2400" dirty="0" err="1" smtClean="0"/>
              <a:t>Новопершинский</a:t>
            </a:r>
            <a:r>
              <a:rPr lang="ru-RU" sz="2400" dirty="0" smtClean="0"/>
              <a:t>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.</a:t>
            </a:r>
            <a:endParaRPr lang="ru-RU" sz="1000" b="1" dirty="0"/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2019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10,0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2682,0ыс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10,0тыс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409,0тыс</a:t>
            </a:r>
            <a:r>
              <a:rPr lang="ru-RU" sz="1000" b="1" dirty="0"/>
              <a:t>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5715016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5143512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89тыс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3200 </a:t>
            </a:r>
            <a:r>
              <a:rPr lang="ru-RU" sz="1000" b="1" dirty="0" err="1" smtClean="0"/>
              <a:t>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3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Новопершинского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5568,5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1181тыс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Новопершинского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307535, Курская область, Дмитриевский район, </a:t>
            </a:r>
            <a:r>
              <a:rPr lang="ru-RU" altLang="en-US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Новая Першина, 43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9-43-18,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sz="2400" dirty="0" smtClean="0"/>
              <a:t>novoperhino2012@yandex.ru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14282" y="571480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chemeClr val="accent3">
              <a:lumMod val="60000"/>
              <a:lumOff val="40000"/>
            </a:schemeClr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Новопершинского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3400" b="1" i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</a:t>
            </a:r>
            <a:r>
              <a:rPr lang="ru-RU" altLang="ru-RU" sz="1000" dirty="0" smtClean="0">
                <a:latin typeface="Constantia" pitchFamily="18" charset="0"/>
              </a:rPr>
              <a:t>государства, </a:t>
            </a:r>
            <a:r>
              <a:rPr lang="ru-RU" altLang="ru-RU" sz="1000" dirty="0">
                <a:latin typeface="Constantia" pitchFamily="18" charset="0"/>
              </a:rPr>
              <a:t>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 descr="леонов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2428868"/>
            <a:ext cx="192882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SC0406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0563" y="3857628"/>
            <a:ext cx="164307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20180913_1050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3929066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505_31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36" y="2428868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и 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3387</TotalTime>
  <Pages>0</Pages>
  <Words>2082</Words>
  <Characters>0</Characters>
  <Application>Microsoft Office PowerPoint</Application>
  <DocSecurity>0</DocSecurity>
  <PresentationFormat>Экран (4:3)</PresentationFormat>
  <Lines>0</Lines>
  <Paragraphs>398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«Новопершинский сельсовет» Дмитриевского района Курской области на 2020-2022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«Новопершинский сельсовет» Дмитриевского района Курской области в 2020-2022 гг.</vt:lpstr>
      <vt:lpstr>Слайд 19</vt:lpstr>
      <vt:lpstr>Структура собственных доходов бюджета муниципального образования «Новопершинский сельсовет» Дмитриевского района Курской области на 2020 год</vt:lpstr>
      <vt:lpstr>Слайд 21</vt:lpstr>
      <vt:lpstr>Слайд 22</vt:lpstr>
      <vt:lpstr>Слайд 23</vt:lpstr>
      <vt:lpstr>Распределение средств бюджета муниципального образования «Новопершинский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NovoPershino</cp:lastModifiedBy>
  <cp:revision>932</cp:revision>
  <cp:lastPrinted>2014-12-18T07:16:52Z</cp:lastPrinted>
  <dcterms:created xsi:type="dcterms:W3CDTF">2013-11-12T07:49:12Z</dcterms:created>
  <dcterms:modified xsi:type="dcterms:W3CDTF">2020-12-07T09:11:51Z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